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75" r:id="rId3"/>
    <p:sldId id="258" r:id="rId4"/>
    <p:sldId id="272" r:id="rId5"/>
    <p:sldId id="273" r:id="rId6"/>
    <p:sldId id="260" r:id="rId7"/>
    <p:sldId id="259" r:id="rId8"/>
    <p:sldId id="261" r:id="rId9"/>
    <p:sldId id="262" r:id="rId10"/>
    <p:sldId id="270" r:id="rId11"/>
    <p:sldId id="271" r:id="rId12"/>
    <p:sldId id="263" r:id="rId13"/>
    <p:sldId id="274" r:id="rId14"/>
    <p:sldId id="276" r:id="rId15"/>
    <p:sldId id="288" r:id="rId16"/>
    <p:sldId id="289" r:id="rId17"/>
    <p:sldId id="290" r:id="rId18"/>
    <p:sldId id="291" r:id="rId19"/>
    <p:sldId id="292" r:id="rId20"/>
    <p:sldId id="277" r:id="rId21"/>
    <p:sldId id="278" r:id="rId22"/>
    <p:sldId id="287" r:id="rId23"/>
    <p:sldId id="280" r:id="rId24"/>
    <p:sldId id="281" r:id="rId25"/>
    <p:sldId id="282" r:id="rId26"/>
    <p:sldId id="283" r:id="rId27"/>
    <p:sldId id="279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64"/>
    <p:restoredTop sz="94710"/>
  </p:normalViewPr>
  <p:slideViewPr>
    <p:cSldViewPr snapToGrid="0" snapToObjects="1">
      <p:cViewPr varScale="1">
        <p:scale>
          <a:sx n="74" d="100"/>
          <a:sy n="74" d="100"/>
        </p:scale>
        <p:origin x="208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1068B2-A780-394D-971D-E28E36631765}" type="datetimeFigureOut">
              <a:rPr lang="en-US" smtClean="0"/>
              <a:t>2/22/23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C8D15-30EA-0948-9041-B1ECEFC4F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94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593D0-B902-0741-A49B-1C8381AE86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DC7ED9-CC4C-7B43-9164-F2021FDE3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999E2-2141-DC44-8206-A5C637AD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9FC38-3CCF-C847-99AD-D25629BA7244}" type="datetime1">
              <a:rPr lang="en-IN" smtClean="0"/>
              <a:t>22/02/23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D54A6-53E9-A34D-BFDF-553E1CB4C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32793-7DC9-9B41-9971-5F29B138A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81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6B93A-73DC-C445-81C1-139961A4E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689F04-3920-A64D-9C6D-F69A0EC6A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C8B9C-0F0D-BF48-9FBC-7DB4DD6E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85945-D3CE-1E48-AB37-CA543371CB2C}" type="datetime1">
              <a:rPr lang="en-IN" smtClean="0"/>
              <a:t>22/02/23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BBA0D-3340-154B-B470-FEDE3275A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4AFD3-193B-A44B-B7CE-B8D84A5C3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529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B29405-CE80-AF4A-97BC-76B4FFE5E6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F8970-83D4-E34B-9FC9-F784B1009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1512C-255E-A14C-882F-B51BDE25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DAC39-CF2C-264A-9EBF-B65D84652B95}" type="datetime1">
              <a:rPr lang="en-IN" smtClean="0"/>
              <a:t>22/02/23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1F86E-879A-114A-81F9-B6CA66565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91B2E-75BB-A84C-9433-47C6E5959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132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CE721-52E4-3B40-A7D5-2897777D4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451F0-BB97-2749-BA96-C702AEA52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E18F1-2AE6-6A42-9EBF-394A948C0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C3C06-B83A-FC4A-95E4-4A2F0568CBEE}" type="datetime1">
              <a:rPr lang="en-IN" smtClean="0"/>
              <a:t>22/02/23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5B7CF-8E61-D94A-944E-7810EFEA5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1A605-D8A2-B746-92E1-5AA37B33F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363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65B30-CDF0-6D42-B281-58915A52D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6FE72-2972-534B-8573-88A48CEDD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832D3-BAE8-A94B-ABFE-ADC0E844F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43068-1FAF-A943-90D8-F45BB5873E8A}" type="datetime1">
              <a:rPr lang="en-IN" smtClean="0"/>
              <a:t>22/02/23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5C213-D086-C04B-A09A-2D316364E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4AC2C-C449-8044-B17C-4F4B70E51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83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2697E-4257-E74A-BD05-17A173862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67330-DC3C-5243-9FFA-F60BAD928C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FAECB-0BC5-7144-846E-CA5A0F10FF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D3C501-1CFD-5B4F-8B00-4E4731EBF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1769F-4541-6745-954F-4C21C9263439}" type="datetime1">
              <a:rPr lang="en-IN" smtClean="0"/>
              <a:t>22/02/23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1B531-7922-F04F-8D1E-B906CE081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AD87C4-799C-F345-93BF-BFFC39B8D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935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4E205-9A9C-4C4D-A4C7-193686A41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43290-A901-8340-BEBD-C3F79DC29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78999-B4F7-0E47-A1F3-F76FB6633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7A9E5D-27B0-4942-AC3A-7394172651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CD773-6E62-454B-9BCC-11F0553B6B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89F71C-F94C-5A42-884E-6C8F95D44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04402-CC4E-364B-BE58-7DA341D81175}" type="datetime1">
              <a:rPr lang="en-IN" smtClean="0"/>
              <a:t>22/02/23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E1B679-EF1A-E745-8BAF-CACA39795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65B23B-9E29-774A-AF2A-D17D896FE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9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215C8-620B-CB48-9B75-4606C6A06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DC90EC-2D42-A84F-9303-CF95A1762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835B5-0D98-5A41-8228-553BA2D4FBC9}" type="datetime1">
              <a:rPr lang="en-IN" smtClean="0"/>
              <a:t>22/02/23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166FE6-845F-BF44-9E88-847663FB3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26F0E-DA03-4B45-AB82-0B08795A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584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D13690-8024-4549-999E-3D2AF6CF2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2C7AC-B68D-7E49-96E3-866A5098A69D}" type="datetime1">
              <a:rPr lang="en-IN" smtClean="0"/>
              <a:t>22/02/23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7E461-2B03-4C4B-80D2-25BE3F4C0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187F6-0962-2840-A124-7D6607FD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566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E16E5-A05B-EE49-8F30-0349DED15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6DDEB-7947-0A4F-9F16-F27A52DD9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8C09BE-AD4B-1642-AF42-6671A7D614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DAF57-44AE-6A46-A990-E4C585B51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16BC-902E-F34C-85A0-D87B712513B8}" type="datetime1">
              <a:rPr lang="en-IN" smtClean="0"/>
              <a:t>22/02/23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51BF57-AA52-004D-912F-04E573CF9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250A2B-56BD-E146-839E-AF8F30134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000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1DD13-12C4-EA49-BB11-9ADA2BB8E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B1FC55-781D-E646-AACD-26382AC0F6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8CCC38-2610-2648-B8F8-8E2C584C84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CFF5AF-506A-9247-9435-74AE9692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A8999-7476-C243-B6EB-DB973267055C}" type="datetime1">
              <a:rPr lang="en-IN" smtClean="0"/>
              <a:t>22/02/23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F852B-DD30-FC49-AC3D-345C5DE76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5C4D0-12E4-1A4B-B905-947A45AE7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239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A2E8B6-76ED-EA43-8807-1F20DDEBC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E6F2A5-E24A-E545-8B29-21B052609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6384F-3E4E-E34F-A987-BB18465C85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9C85A4-4C3A-734B-B4E5-D891AC2BDEA4}" type="datetime1">
              <a:rPr lang="en-IN" smtClean="0"/>
              <a:t>22/02/23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6AC52-1ABE-8E46-8AFC-0A54C9822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D3A0E0-B3EF-B840-8F02-F37E1E8CA3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E3973-373E-DD40-9EF1-AD8302A82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8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hub" TargetMode="External"/><Relationship Id="rId2" Type="http://schemas.openxmlformats.org/officeDocument/2006/relationships/hyperlink" Target="https://keras.io/api/applications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poloclub.github.io/cnn-explainer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6E9E3-B3B7-C24E-B41D-B0339D43B9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9588" y="4429919"/>
            <a:ext cx="9144000" cy="1427583"/>
          </a:xfrm>
        </p:spPr>
        <p:txBody>
          <a:bodyPr>
            <a:normAutofit/>
          </a:bodyPr>
          <a:lstStyle/>
          <a:p>
            <a:r>
              <a:rPr lang="en-US" b="1" dirty="0"/>
              <a:t>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2AE74A-4E4E-D447-B617-4BD7A3074A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667B3B-D4D0-DD4B-BA56-15036919A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091" y="639276"/>
            <a:ext cx="6028994" cy="354083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D3C3109-FF23-7C4E-B262-D380F02C2415}"/>
              </a:ext>
            </a:extLst>
          </p:cNvPr>
          <p:cNvSpPr txBox="1">
            <a:spLocks/>
          </p:cNvSpPr>
          <p:nvPr/>
        </p:nvSpPr>
        <p:spPr>
          <a:xfrm>
            <a:off x="1521988" y="5857502"/>
            <a:ext cx="9144000" cy="6925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Session -8: CNN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517744-7FE1-F44A-B77F-D91E23587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200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52FDD-EC64-754E-9338-76D95A8FB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5F269-921C-6545-B515-AEBC1A57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49196" cy="489585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Feature map: Is a response to each of the filters.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(height, width, depth) =&gt; depth is the no of filters/features.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Convolution is defined by two parameters:</a:t>
            </a:r>
          </a:p>
          <a:p>
            <a:pPr>
              <a:lnSpc>
                <a:spcPct val="150000"/>
              </a:lnSpc>
            </a:pPr>
            <a:r>
              <a:rPr lang="en-US" dirty="0"/>
              <a:t>No of filters, Filter size.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0B4F87-9B5F-2748-ACF6-A2BC2E934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105BDD-9AAE-5944-B4BB-B5BF08BF2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590" y="1825624"/>
            <a:ext cx="4337409" cy="433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170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CE077-1E90-0240-9A69-AFCC0BCFA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Convolution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8D156-FE0F-CB46-9150-A485657B2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5347" cy="435133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Patterns they learn are translation invariant</a:t>
            </a:r>
          </a:p>
          <a:p>
            <a:pPr>
              <a:lnSpc>
                <a:spcPct val="200000"/>
              </a:lnSpc>
            </a:pPr>
            <a:r>
              <a:rPr lang="en-US" dirty="0"/>
              <a:t>Learn spatial hierarchies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28BAC-44CB-A047-A2EA-D9BA5EC5E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B8EAFC-6242-174E-9BF0-F33337765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866" y="1825625"/>
            <a:ext cx="5047581" cy="417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810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2265B-A0A0-3D43-8E59-B437929DB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041B3-D4E6-B945-B3FA-82E6B1543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Consolidates</a:t>
            </a:r>
          </a:p>
          <a:p>
            <a:pPr>
              <a:lnSpc>
                <a:spcPct val="150000"/>
              </a:lnSpc>
            </a:pPr>
            <a:r>
              <a:rPr lang="en-US" dirty="0"/>
              <a:t>Different types of pooling:</a:t>
            </a:r>
          </a:p>
          <a:p>
            <a:pPr>
              <a:lnSpc>
                <a:spcPct val="150000"/>
              </a:lnSpc>
            </a:pPr>
            <a:r>
              <a:rPr lang="en-US" dirty="0"/>
              <a:t>Max Pool</a:t>
            </a:r>
          </a:p>
          <a:p>
            <a:pPr>
              <a:lnSpc>
                <a:spcPct val="150000"/>
              </a:lnSpc>
            </a:pPr>
            <a:r>
              <a:rPr lang="en-US" dirty="0"/>
              <a:t>Average Pool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937E1-FB51-434A-9018-7C88391FC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01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D7294-E42E-F044-AA2C-8DDA72580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of Convolution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DBA11-966D-A842-86C1-6A4BA9400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652185" cy="5032375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Filters</a:t>
            </a:r>
          </a:p>
          <a:p>
            <a:pPr>
              <a:lnSpc>
                <a:spcPct val="150000"/>
              </a:lnSpc>
            </a:pPr>
            <a:r>
              <a:rPr lang="en-US" dirty="0"/>
              <a:t>Kernel size: 3 / (3,3)</a:t>
            </a:r>
          </a:p>
          <a:p>
            <a:pPr>
              <a:lnSpc>
                <a:spcPct val="150000"/>
              </a:lnSpc>
            </a:pPr>
            <a:r>
              <a:rPr lang="en-US" dirty="0"/>
              <a:t>Strides: 1 / (1,1)</a:t>
            </a:r>
          </a:p>
          <a:p>
            <a:pPr>
              <a:lnSpc>
                <a:spcPct val="150000"/>
              </a:lnSpc>
            </a:pPr>
            <a:r>
              <a:rPr lang="en-US" dirty="0"/>
              <a:t>Padding: valid =No padding; same = Padding with zeros</a:t>
            </a:r>
          </a:p>
          <a:p>
            <a:pPr>
              <a:lnSpc>
                <a:spcPct val="150000"/>
              </a:lnSpc>
            </a:pPr>
            <a:r>
              <a:rPr lang="en-US" dirty="0"/>
              <a:t>Activation: </a:t>
            </a:r>
          </a:p>
          <a:p>
            <a:pPr>
              <a:lnSpc>
                <a:spcPct val="150000"/>
              </a:lnSpc>
            </a:pPr>
            <a:r>
              <a:rPr lang="en-US" dirty="0"/>
              <a:t>Kernel/ Bias Initializer: Matrix initializers</a:t>
            </a:r>
          </a:p>
          <a:p>
            <a:pPr>
              <a:lnSpc>
                <a:spcPct val="150000"/>
              </a:lnSpc>
            </a:pPr>
            <a:r>
              <a:rPr lang="en-US" dirty="0"/>
              <a:t>Kernel/bias/activity </a:t>
            </a:r>
            <a:r>
              <a:rPr lang="en-US" dirty="0" err="1"/>
              <a:t>regularizer</a:t>
            </a:r>
            <a:r>
              <a:rPr lang="en-US" dirty="0"/>
              <a:t>: L1, L2,L1L2,</a:t>
            </a:r>
          </a:p>
          <a:p>
            <a:endParaRPr lang="en-US" sz="36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FEEBB1-E89A-3E4A-BD1F-E745926AD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56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D1F7C-69CB-7B41-AA8A-742575B0D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of </a:t>
            </a:r>
            <a:r>
              <a:rPr lang="en-US" dirty="0" err="1"/>
              <a:t>Maxpool</a:t>
            </a:r>
            <a:r>
              <a:rPr lang="en-US" dirty="0"/>
              <a:t>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FDCE2-FEC4-8F4D-A934-EE6F01C2A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Pool size: 2 / (2,2)</a:t>
            </a:r>
          </a:p>
          <a:p>
            <a:pPr>
              <a:lnSpc>
                <a:spcPct val="150000"/>
              </a:lnSpc>
            </a:pPr>
            <a:r>
              <a:rPr lang="en-US" dirty="0"/>
              <a:t>Strides</a:t>
            </a:r>
          </a:p>
          <a:p>
            <a:pPr>
              <a:lnSpc>
                <a:spcPct val="150000"/>
              </a:lnSpc>
            </a:pPr>
            <a:r>
              <a:rPr lang="en-US" dirty="0"/>
              <a:t>Padding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A9A96-FEC9-9F43-BEEF-D8597EA9F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14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9E39D-F34A-084C-A05D-2973F3742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Architectures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8CE24EF-3164-1946-88C0-51B2D33AFD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13748"/>
            <a:ext cx="10515600" cy="297509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EFF8FE-9526-E840-8C7B-74A10A8F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47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F4818-C69D-E14B-83CC-7BBDE82C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LeNet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544D3E-B363-5042-AD19-F71B9F5E4F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673" y="1825625"/>
            <a:ext cx="7314654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FFC165-5690-794D-8C43-34DD5E251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868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6A7A5-914F-6145-AF18-7F2D73435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AlexNet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4FB5AC-5401-C54B-B570-61EF757D97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3353" y="1825625"/>
            <a:ext cx="6505293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29A04E-F0AB-394A-8837-83728B259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575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AD370-F665-2841-A599-750021E08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GoogleNet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52DA157-A2D7-6E4C-9108-930BB99450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2109" y="1825625"/>
            <a:ext cx="4687781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6FB1F-F3A3-D941-9EDE-D42BAD8BA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009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BCD74-CAAF-1948-AB73-DD258F5A2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ResNet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5E27C1A-C27B-8843-86A8-00A6FA95C6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9000" y="1880394"/>
            <a:ext cx="7874000" cy="42418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24AD0-E91D-4046-B5EE-C58D14DD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818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F51DE-55B4-914A-8584-0E8030B66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64AF2-59F6-0A40-9E14-DAC2EDDD5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770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Revision of CNN</a:t>
            </a:r>
          </a:p>
          <a:p>
            <a:pPr>
              <a:lnSpc>
                <a:spcPct val="150000"/>
              </a:lnSpc>
            </a:pPr>
            <a:r>
              <a:rPr lang="en-US" dirty="0"/>
              <a:t>Parameters in CNN</a:t>
            </a:r>
          </a:p>
          <a:p>
            <a:pPr>
              <a:lnSpc>
                <a:spcPct val="150000"/>
              </a:lnSpc>
            </a:pPr>
            <a:r>
              <a:rPr lang="en-US" dirty="0"/>
              <a:t>Transfer Learning</a:t>
            </a:r>
          </a:p>
          <a:p>
            <a:pPr>
              <a:lnSpc>
                <a:spcPct val="150000"/>
              </a:lnSpc>
            </a:pPr>
            <a:r>
              <a:rPr lang="en-US" dirty="0"/>
              <a:t>Transfer learning using pre-trained models</a:t>
            </a:r>
          </a:p>
          <a:p>
            <a:pPr>
              <a:lnSpc>
                <a:spcPct val="150000"/>
              </a:lnSpc>
            </a:pPr>
            <a:r>
              <a:rPr lang="en-US" dirty="0"/>
              <a:t>Important pre-trained models</a:t>
            </a:r>
          </a:p>
          <a:p>
            <a:pPr>
              <a:lnSpc>
                <a:spcPct val="150000"/>
              </a:lnSpc>
            </a:pPr>
            <a:r>
              <a:rPr lang="en-US" dirty="0"/>
              <a:t>Implementation</a:t>
            </a:r>
          </a:p>
          <a:p>
            <a:pPr>
              <a:lnSpc>
                <a:spcPct val="150000"/>
              </a:lnSpc>
            </a:pPr>
            <a:r>
              <a:rPr lang="en-US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F1A29-44B1-F546-BA13-898245953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824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8791E-C40B-E546-B46F-E8FFBD0E8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D900587-DF20-D04A-9053-5EE45F875E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1186" y="1415421"/>
            <a:ext cx="8067250" cy="420900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8AFD86-2884-EE48-9FA5-5D5627C7A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27B1A2-E206-D340-AA74-7C07E3EB1E90}"/>
              </a:ext>
            </a:extLst>
          </p:cNvPr>
          <p:cNvSpPr txBox="1"/>
          <p:nvPr/>
        </p:nvSpPr>
        <p:spPr>
          <a:xfrm>
            <a:off x="838200" y="5909904"/>
            <a:ext cx="10100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Applying knowledge gained from another problem in a new problem.</a:t>
            </a:r>
          </a:p>
          <a:p>
            <a:r>
              <a:rPr lang="en-US" dirty="0"/>
              <a:t>Transfer learning through pre-trained models</a:t>
            </a:r>
          </a:p>
        </p:txBody>
      </p:sp>
    </p:spTree>
    <p:extLst>
      <p:ext uri="{BB962C8B-B14F-4D97-AF65-F5344CB8AC3E}">
        <p14:creationId xmlns:p14="http://schemas.microsoft.com/office/powerpoint/2010/main" val="2955648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F4C98-9C61-A44D-9DC6-B3E5FD21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 trained models for 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BDE48-2AF9-4541-81D3-739D62B2F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VGG19</a:t>
            </a:r>
          </a:p>
          <a:p>
            <a:pPr>
              <a:lnSpc>
                <a:spcPct val="150000"/>
              </a:lnSpc>
            </a:pPr>
            <a:r>
              <a:rPr lang="en-US" dirty="0"/>
              <a:t>Inceptionv3</a:t>
            </a:r>
          </a:p>
          <a:p>
            <a:pPr>
              <a:lnSpc>
                <a:spcPct val="150000"/>
              </a:lnSpc>
            </a:pPr>
            <a:r>
              <a:rPr lang="en-US" dirty="0"/>
              <a:t>Resnet50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EfficientNet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9FCF4-E916-5543-9394-0935BA2DB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535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3176C-92B3-BB42-B5FD-8B2BDFA1F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1325563"/>
          </a:xfrm>
        </p:spPr>
        <p:txBody>
          <a:bodyPr/>
          <a:lstStyle/>
          <a:p>
            <a:r>
              <a:rPr lang="en-US" dirty="0"/>
              <a:t>ImageNet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D2215-3BE4-884D-885A-838AF55DF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061049"/>
            <a:ext cx="4456859" cy="5796951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15 million images </a:t>
            </a:r>
          </a:p>
          <a:p>
            <a:pPr>
              <a:lnSpc>
                <a:spcPct val="150000"/>
              </a:lnSpc>
            </a:pPr>
            <a:r>
              <a:rPr lang="en-US" dirty="0"/>
              <a:t>Each object with around 1000 different images.</a:t>
            </a:r>
          </a:p>
          <a:p>
            <a:pPr>
              <a:lnSpc>
                <a:spcPct val="150000"/>
              </a:lnSpc>
            </a:pPr>
            <a:r>
              <a:rPr lang="en-US" dirty="0"/>
              <a:t>A benchmark dataset for checking the effectiveness of the model.</a:t>
            </a:r>
          </a:p>
          <a:p>
            <a:pPr>
              <a:lnSpc>
                <a:spcPct val="150000"/>
              </a:lnSpc>
            </a:pPr>
            <a:r>
              <a:rPr lang="en-US" dirty="0"/>
              <a:t>ImageNet Large Scale Visual recognition Challenge (ILSVRC)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D6E612-9865-E843-AAC9-5BABF51EE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6928E2-96AA-2448-B4F4-182554712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059" y="234231"/>
            <a:ext cx="6377897" cy="635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868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863EE-3A67-E24E-B210-8248111A7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VGG19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F260297-118F-5146-91B9-B4B695EE88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0448" y="1825625"/>
            <a:ext cx="8288283" cy="471371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9A3B8C-7B37-F942-9706-C8C13C227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700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A4799-ADC1-E34F-9656-3954ADE15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Inceptionv3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77349F0-B2F8-6C46-8196-362039FAA3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1048" y="1527071"/>
            <a:ext cx="8939936" cy="438070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7A8C27-2FD6-AA42-B79C-C15B87997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3087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B85B1-6247-A04E-8F3D-ECDFFBC5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Resnet50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E4C2088-FB8B-5747-8159-19F6D2D032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1234138" cy="368220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9BFE81-9237-B044-A1A8-7AC6085E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102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0E03A-DE96-F343-A28F-E8EBACA59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 Net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28E70E-E4F0-484D-ADF4-9400086A17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4238" y="365125"/>
            <a:ext cx="7731365" cy="59912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D799D-2717-C042-BDC6-6A2FD0710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7352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A0FFC-7710-FE43-BC44-CC839F17C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important pre-trained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F70CF-8802-AE4D-99B7-958AC7BF2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https://keras.io/api/applications/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https://www.tensorflow.org/hub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7A05D-EA29-0D49-BF04-BB8B8A5D1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5289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BDED8-99C7-6847-9380-0339F0ADA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59E33E5-DA2F-CF49-A32F-96D40583C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299" y="2316627"/>
            <a:ext cx="10268757" cy="372186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B3FDAD-6305-7D4A-AFC5-EE0004AC9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7216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9D311-B62A-BA44-AE9F-4BFC9CBFC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9B13B-C173-1F4D-A67B-995C21CD8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D2A97E-9938-CA4B-B96C-82541D78E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44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2EB38-3F23-F648-895B-194258C8C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8F84AC-9C67-FF4A-977B-75971919DD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70046"/>
            <a:ext cx="10515600" cy="426249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F7276F-D79B-8349-B7AA-91F34CB85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595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15DBB-50EB-7446-AB6A-D0AC1F35C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D8362-3C45-D947-B263-1A2B7A2CD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2C8E70-E286-7B4B-B6B4-0752B4879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565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1BFB0-9967-404F-AE4B-6712EBA64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 of filter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A103F-2FAC-B94D-ACCE-0EC14D72F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276D5F-35D3-B946-9B19-CC7B6DF1A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154D79-79E8-004C-A6B9-C0AF855A4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8325" y="1870075"/>
            <a:ext cx="6355350" cy="423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528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3E60A-0101-044F-9577-182B98470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C2B59-1F85-FA47-B82C-6C632CCA3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Convolution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2A3DA8-1E99-BB4B-97DA-26B3C105C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800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D0619-D682-8B4E-86CB-1FD6D494A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in CNN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44BBD-F17B-894E-9160-226E4A34C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Input layer</a:t>
            </a:r>
          </a:p>
          <a:p>
            <a:pPr>
              <a:lnSpc>
                <a:spcPct val="150000"/>
              </a:lnSpc>
            </a:pPr>
            <a:r>
              <a:rPr lang="en-US" dirty="0"/>
              <a:t>Convolution layer</a:t>
            </a:r>
          </a:p>
          <a:p>
            <a:pPr>
              <a:lnSpc>
                <a:spcPct val="150000"/>
              </a:lnSpc>
            </a:pPr>
            <a:r>
              <a:rPr lang="en-US" dirty="0"/>
              <a:t>Pooling layer</a:t>
            </a:r>
          </a:p>
          <a:p>
            <a:pPr>
              <a:lnSpc>
                <a:spcPct val="150000"/>
              </a:lnSpc>
            </a:pPr>
            <a:r>
              <a:rPr lang="en-US" dirty="0"/>
              <a:t>Flatten layer</a:t>
            </a:r>
          </a:p>
          <a:p>
            <a:pPr>
              <a:lnSpc>
                <a:spcPct val="150000"/>
              </a:lnSpc>
            </a:pPr>
            <a:r>
              <a:rPr lang="en-US" dirty="0"/>
              <a:t>Dense /Output layers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5A2927-7557-A647-8ADB-608A7CCD7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22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18F43-060D-4647-81E9-283212CAE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A49BA-6E76-6E43-B10A-E8112A8412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hlinkClick r:id="rId2"/>
              </a:rPr>
              <a:t>https://</a:t>
            </a:r>
            <a:r>
              <a:rPr lang="en-US" sz="3600" dirty="0" err="1">
                <a:hlinkClick r:id="rId2"/>
              </a:rPr>
              <a:t>poloclub.github.io</a:t>
            </a:r>
            <a:r>
              <a:rPr lang="en-US" sz="3600" dirty="0">
                <a:hlinkClick r:id="rId2"/>
              </a:rPr>
              <a:t>/</a:t>
            </a:r>
            <a:r>
              <a:rPr lang="en-US" sz="3600" dirty="0" err="1">
                <a:hlinkClick r:id="rId2"/>
              </a:rPr>
              <a:t>cnn</a:t>
            </a:r>
            <a:r>
              <a:rPr lang="en-US" sz="3600" dirty="0">
                <a:hlinkClick r:id="rId2"/>
              </a:rPr>
              <a:t>-explainer/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7DB80-FC76-1D4C-B8A1-3C446678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141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AD5E2-D2D6-FA42-96A8-F747D596F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12A25-427F-9C4E-BCEA-EF31F92BE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Input image shape =(height, width, depth/channels); channels = 3, for RGB and =1 for gray scale images.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614A3-C9DC-174E-B0B8-DC85FF4EF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61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D9079-1B87-2C4E-AF3B-0C897A2F5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064DD-86A5-8E4C-9FC8-5C9E23456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Input</a:t>
            </a:r>
            <a:r>
              <a:rPr lang="en-US" dirty="0">
                <a:sym typeface="Wingdings" pitchFamily="2" charset="2"/>
              </a:rPr>
              <a:t>: (h, w, c)</a:t>
            </a:r>
          </a:p>
          <a:p>
            <a:pPr>
              <a:lnSpc>
                <a:spcPct val="150000"/>
              </a:lnSpc>
            </a:pPr>
            <a:r>
              <a:rPr lang="en-US" dirty="0"/>
              <a:t>Kernel</a:t>
            </a:r>
          </a:p>
          <a:p>
            <a:pPr>
              <a:lnSpc>
                <a:spcPct val="150000"/>
              </a:lnSpc>
            </a:pPr>
            <a:r>
              <a:rPr lang="en-US" dirty="0"/>
              <a:t>Product of output of earlier layer and kernel</a:t>
            </a:r>
          </a:p>
          <a:p>
            <a:pPr>
              <a:lnSpc>
                <a:spcPct val="150000"/>
              </a:lnSpc>
            </a:pPr>
            <a:r>
              <a:rPr lang="en-US" dirty="0"/>
              <a:t>Output: (</a:t>
            </a:r>
            <a:r>
              <a:rPr lang="en-US" dirty="0" err="1"/>
              <a:t>h,w,c</a:t>
            </a:r>
            <a:r>
              <a:rPr lang="en-US" dirty="0"/>
              <a:t>), c is controlled by first argument given in the layer.</a:t>
            </a:r>
          </a:p>
          <a:p>
            <a:pPr>
              <a:lnSpc>
                <a:spcPct val="150000"/>
              </a:lnSpc>
            </a:pPr>
            <a:r>
              <a:rPr lang="en-US" dirty="0"/>
              <a:t>Convolution vs densely  connected layer:  Learning  local vs global patterns.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5A9A4C-9484-4247-90FE-667BD7D16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3973-373E-DD40-9EF1-AD8302A82A6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258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1407</TotalTime>
  <Words>405</Words>
  <Application>Microsoft Macintosh PowerPoint</Application>
  <PresentationFormat>Widescreen</PresentationFormat>
  <Paragraphs>114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Wingdings</vt:lpstr>
      <vt:lpstr>Office Theme</vt:lpstr>
      <vt:lpstr>Deep Learning</vt:lpstr>
      <vt:lpstr>Agenda</vt:lpstr>
      <vt:lpstr>Convolutional Neural Network </vt:lpstr>
      <vt:lpstr>Concept of filter</vt:lpstr>
      <vt:lpstr>PowerPoint Presentation</vt:lpstr>
      <vt:lpstr>Layers in CNN </vt:lpstr>
      <vt:lpstr>PowerPoint Presentation</vt:lpstr>
      <vt:lpstr>Input layer</vt:lpstr>
      <vt:lpstr>Convolution layer</vt:lpstr>
      <vt:lpstr>Feature map</vt:lpstr>
      <vt:lpstr>Importance of Convolution</vt:lpstr>
      <vt:lpstr>Pooling layer</vt:lpstr>
      <vt:lpstr>Parameters of Convolution layer</vt:lpstr>
      <vt:lpstr>Parameters of Maxpool layer</vt:lpstr>
      <vt:lpstr>CNN Architectures</vt:lpstr>
      <vt:lpstr>LeNet</vt:lpstr>
      <vt:lpstr>AlexNet</vt:lpstr>
      <vt:lpstr>GoogleNet</vt:lpstr>
      <vt:lpstr>ResNet</vt:lpstr>
      <vt:lpstr>Transfer Learning</vt:lpstr>
      <vt:lpstr>Pre trained models for computer vision</vt:lpstr>
      <vt:lpstr>ImageNet dataset</vt:lpstr>
      <vt:lpstr>VGG19</vt:lpstr>
      <vt:lpstr>Inceptionv3</vt:lpstr>
      <vt:lpstr>Resnet50</vt:lpstr>
      <vt:lpstr>Efficient Net</vt:lpstr>
      <vt:lpstr>Comparison of important pre-trained models</vt:lpstr>
      <vt:lpstr>Implementation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Microsoft Office User</dc:creator>
  <cp:lastModifiedBy>Microsoft Office User</cp:lastModifiedBy>
  <cp:revision>40</cp:revision>
  <dcterms:created xsi:type="dcterms:W3CDTF">2022-01-04T06:12:23Z</dcterms:created>
  <dcterms:modified xsi:type="dcterms:W3CDTF">2023-02-21T19:30:32Z</dcterms:modified>
</cp:coreProperties>
</file>

<file path=docProps/thumbnail.jpeg>
</file>